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6" r:id="rId6"/>
  </p:sldIdLst>
  <p:sldSz cx="38404800" cy="36576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0">
          <p15:clr>
            <a:srgbClr val="A4A3A4"/>
          </p15:clr>
        </p15:guide>
        <p15:guide id="2" pos="12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3" d="100"/>
          <a:sy n="13" d="100"/>
        </p:scale>
        <p:origin x="1668" y="112"/>
      </p:cViewPr>
      <p:guideLst>
        <p:guide orient="horz" pos="11520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9991" y="11362532"/>
            <a:ext cx="32644821" cy="7839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9979" y="20726136"/>
            <a:ext cx="26884842" cy="9347729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577F7C-3079-8E61-AF00-DCC2F2E653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65B0FF-31B1-FF4A-624C-B2F1F3D037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9B9329-9CC8-13FB-1E43-E611A27F8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50F6E-0081-0A44-9D76-F4F795AEA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28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3C8E86-88C0-8DE8-7B46-7F22985FA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B69A9C-1D7D-4451-5B68-140478C03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E352CF-33C9-CD4C-1C3D-CF48A0558D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12C7A-04A8-E84E-967A-E774A53C6D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45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3" y="23502938"/>
            <a:ext cx="32644821" cy="726545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3" y="15501938"/>
            <a:ext cx="32644821" cy="80010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C4E6AA-F562-3E1D-E6A2-18197E583B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B2F113-7668-B4DC-2804-43D0AD46A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5A06F8-BC45-253C-EBCE-D2A2311EB7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13E6B-3B85-4C46-B96A-FF2CA0CC3D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244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8758" y="8534136"/>
            <a:ext cx="17194742" cy="241392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91300" y="8534136"/>
            <a:ext cx="17194742" cy="241392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B85BB6-09AC-B87B-F3E9-45B3D8B4E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CF7FF2-C729-CF8B-B74B-CD73BA714D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70CB2-C7D9-4FDD-8B0B-2C8E52AADF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ADDAFA-79A3-6B45-9FD5-A7B00E8629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24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2" y="1464469"/>
            <a:ext cx="34563579" cy="609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611" y="8187531"/>
            <a:ext cx="16968788" cy="34118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611" y="11599334"/>
            <a:ext cx="16968788" cy="21074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846" y="8187531"/>
            <a:ext cx="16974344" cy="34118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846" y="11599334"/>
            <a:ext cx="16974344" cy="21074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D9180FF-A2A8-DD8A-4A8B-8D888D8D04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8CF481-7B60-8DFE-BE97-5E6B620033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95B0E9D-D6CA-1D70-2288-23A16581F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AD16D2-EB2A-8448-B8B5-DF0A536B79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534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8110DF6-F9A9-14E3-A866-6E4F0C29D4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E83216-F498-8955-191B-D676AFEC4D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A63EE5F-F881-817F-07CA-513E510565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ACCB6-3DEB-B645-89AA-8ED4BA9603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35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470FDE7-F896-47D8-8756-C031D45326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974B207-33EB-ED29-48BC-8DBE49234F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56FFB4A-B4BB-2887-BE09-7434E49E9D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65B92A-7619-F24B-8F54-C1D4AE3DC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65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1" y="1456532"/>
            <a:ext cx="12634913" cy="61978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4840" y="1456532"/>
            <a:ext cx="21469350" cy="312168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611" y="7654396"/>
            <a:ext cx="12634913" cy="2501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6DF467-0348-19AA-521F-91E88326DC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F76A37-9E43-88BA-0B21-5790128897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C96AC9-A52C-2799-C189-16BE65D00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F36D1-CB35-614B-839F-B29B464724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78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6867" y="25603729"/>
            <a:ext cx="23043621" cy="30215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6867" y="3267604"/>
            <a:ext cx="23043621" cy="219458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6867" y="28625271"/>
            <a:ext cx="23043621" cy="42928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A2667-B4BA-7C8F-FAB5-A3CF1E6EC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6A963-D641-4E68-4075-4DFD98D81D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2535C8-B073-804A-6A00-28BDD79A87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813417-4117-E74E-A764-7D144DE536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294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42C20-FFBD-66FE-F413-DF56B90FF0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BABB3C-7234-0D57-AEC2-F8D64D412F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81A4C5-3260-A96A-D40C-DC7E5A9E52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64FB3-5F96-AB4E-8F43-95B7AFCB03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797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4221" y="1464469"/>
            <a:ext cx="8641821" cy="312089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18759" y="1464469"/>
            <a:ext cx="25747663" cy="312089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2A4582-60AE-BEA9-D798-D7DD5109F4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24D7E5-8105-C323-03CF-2F8094C48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A01BA0-4648-7430-6146-05F64118BC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B9328-4683-2941-9B08-AFF9DFD79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75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803EC69-4444-8205-E1CF-7EE7120AC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19288" y="1465263"/>
            <a:ext cx="345662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38904" tIns="219452" rIns="438904" bIns="2194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4B1AB9-8DCA-C335-1503-54627D1BC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19288" y="8534400"/>
            <a:ext cx="34566225" cy="2413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38904" tIns="219452" rIns="438904" bIns="2194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B2ECD9E-299B-8376-6526-7B33C4BDA68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19288" y="33308925"/>
            <a:ext cx="89630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8904" tIns="219452" rIns="438904" bIns="219452" numCol="1" anchor="t" anchorCtr="0" compatLnSpc="1">
            <a:prstTxWarp prst="textNoShape">
              <a:avLst/>
            </a:prstTxWarp>
          </a:bodyPr>
          <a:lstStyle>
            <a:lvl1pPr defTabSz="4389438">
              <a:defRPr sz="67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BFE19F-0D20-320B-429D-1B796D9831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120688" y="33308925"/>
            <a:ext cx="121634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8904" tIns="219452" rIns="438904" bIns="219452" numCol="1" anchor="t" anchorCtr="0" compatLnSpc="1">
            <a:prstTxWarp prst="textNoShape">
              <a:avLst/>
            </a:prstTxWarp>
          </a:bodyPr>
          <a:lstStyle>
            <a:lvl1pPr algn="ctr" defTabSz="4389438">
              <a:defRPr sz="67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94501F-F2CE-AFCD-82B9-66AF1ABF20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522488" y="33308925"/>
            <a:ext cx="89630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8904" tIns="219452" rIns="438904" bIns="219452" numCol="1" anchor="t" anchorCtr="0" compatLnSpc="1">
            <a:prstTxWarp prst="textNoShape">
              <a:avLst/>
            </a:prstTxWarp>
          </a:bodyPr>
          <a:lstStyle>
            <a:lvl1pPr algn="r" defTabSz="4389438">
              <a:defRPr sz="6700"/>
            </a:lvl1pPr>
          </a:lstStyle>
          <a:p>
            <a:fld id="{AFAB9711-43EA-1B4C-929B-4D66511D4F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438" rtl="0" eaLnBrk="0" fontAlgn="base" hangingPunct="0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defTabSz="4389438" rtl="0" eaLnBrk="0" fontAlgn="base" hangingPunct="0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defTabSz="4389438" rtl="0" eaLnBrk="0" fontAlgn="base" hangingPunct="0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defTabSz="4389438" rtl="0" eaLnBrk="0" fontAlgn="base" hangingPunct="0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defTabSz="4389438" rtl="0" eaLnBrk="0" fontAlgn="base" hangingPunct="0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200">
          <a:solidFill>
            <a:schemeClr val="tx2"/>
          </a:solidFill>
          <a:latin typeface="Arial" pitchFamily="34" charset="0"/>
        </a:defRPr>
      </a:lvl9pPr>
    </p:titleStyle>
    <p:bodyStyle>
      <a:lvl1pPr marL="1644650" indent="-1644650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567113" indent="-1371600" algn="l" defTabSz="4389438" rtl="0" eaLnBrk="0" fontAlgn="base" hangingPunct="0">
        <a:spcBef>
          <a:spcPct val="20000"/>
        </a:spcBef>
        <a:spcAft>
          <a:spcPct val="0"/>
        </a:spcAft>
        <a:buChar char="–"/>
        <a:defRPr sz="13500">
          <a:solidFill>
            <a:schemeClr val="tx1"/>
          </a:solidFill>
          <a:latin typeface="+mn-lt"/>
          <a:ea typeface="ＭＳ Ｐゴシック" charset="0"/>
        </a:defRPr>
      </a:lvl2pPr>
      <a:lvl3pPr marL="5486400" indent="-1096963" algn="l" defTabSz="4389438" rtl="0" eaLnBrk="0" fontAlgn="base" hangingPunct="0">
        <a:spcBef>
          <a:spcPct val="20000"/>
        </a:spcBef>
        <a:spcAft>
          <a:spcPct val="0"/>
        </a:spcAft>
        <a:buChar char="•"/>
        <a:defRPr sz="11600">
          <a:solidFill>
            <a:schemeClr val="tx1"/>
          </a:solidFill>
          <a:latin typeface="+mn-lt"/>
          <a:ea typeface="ＭＳ Ｐゴシック" charset="0"/>
        </a:defRPr>
      </a:lvl3pPr>
      <a:lvl4pPr marL="7681913" indent="-1096963" algn="l" defTabSz="4389438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ＭＳ Ｐゴシック" charset="0"/>
        </a:defRPr>
      </a:lvl4pPr>
      <a:lvl5pPr marL="9875838" indent="-1096963" algn="l" defTabSz="4389438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ＭＳ Ｐゴシック" charset="0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7DD0-93F2-4342-BA9F-2C55FC1F7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2"/>
                </a:solidFill>
              </a:rPr>
              <a:t>Poster Presenter Responsibilities</a:t>
            </a:r>
            <a:endParaRPr lang="ar-SA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72926-1E54-1BFE-206F-33DF991E8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306" y="7444468"/>
            <a:ext cx="34566225" cy="24139525"/>
          </a:xfrm>
        </p:spPr>
        <p:txBody>
          <a:bodyPr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        </a:t>
            </a:r>
            <a:r>
              <a:rPr lang="en-US" sz="7200" b="1" u="sng" dirty="0">
                <a:solidFill>
                  <a:schemeClr val="accent2"/>
                </a:solidFill>
              </a:rPr>
              <a:t>Poster Guidelines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Size: </a:t>
            </a:r>
            <a:r>
              <a:rPr lang="en-US" sz="7200" dirty="0"/>
              <a:t>The poster must follow the conference-adopted template, which is set to 40 in (height) x 42 in (width) (101 cm x 106 cm).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7200" b="1" dirty="0"/>
              <a:t>Format: </a:t>
            </a:r>
            <a:r>
              <a:rPr lang="en-US" sz="7200" dirty="0"/>
              <a:t>Text must be readable from 2 meters. Use at least 5 mm lettering for body text and figures, 10 mm for headings, and 25 mm for the title, authors, and affiliations (placed at the top).</a:t>
            </a:r>
          </a:p>
          <a:p>
            <a:pPr marL="0" indent="0">
              <a:buNone/>
            </a:pPr>
            <a:endParaRPr lang="en-US" sz="7200" b="1" dirty="0"/>
          </a:p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       </a:t>
            </a:r>
            <a:r>
              <a:rPr lang="en-US" sz="7200" b="1" u="sng" dirty="0">
                <a:solidFill>
                  <a:schemeClr val="accent2"/>
                </a:solidFill>
              </a:rPr>
              <a:t>Schedule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dirty="0"/>
              <a:t>Present your poster in person at the assigned time. Posters will be placed near the exhibit hall, with aisles labeled by letters and positions by numbers. </a:t>
            </a:r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r>
              <a:rPr lang="en-US" sz="7200" dirty="0">
                <a:solidFill>
                  <a:schemeClr val="accent2"/>
                </a:solidFill>
              </a:rPr>
              <a:t>       </a:t>
            </a:r>
            <a:r>
              <a:rPr lang="en-US" sz="7200" b="1" u="sng" dirty="0">
                <a:solidFill>
                  <a:schemeClr val="accent2"/>
                </a:solidFill>
              </a:rPr>
              <a:t>Poster Check-in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dirty="0"/>
              <a:t>Check in at the poster registration desk at least 30 minutes before your session. Failure to check in means your poster will be marked not presented.</a:t>
            </a:r>
          </a:p>
          <a:p>
            <a:pPr marL="0" indent="0">
              <a:buNone/>
            </a:pPr>
            <a:r>
              <a:rPr lang="en-US" sz="7200" b="1" u="sng" dirty="0"/>
              <a:t>      </a:t>
            </a:r>
          </a:p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      </a:t>
            </a:r>
            <a:r>
              <a:rPr lang="en-US" sz="7200" b="1" u="sng" dirty="0">
                <a:solidFill>
                  <a:schemeClr val="accent2"/>
                </a:solidFill>
              </a:rPr>
              <a:t>Printing options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dirty="0"/>
              <a:t> The conference will not offer printing services; therefore, participants are kindly requested to arrange for the printing of their own posters in advance.</a:t>
            </a:r>
            <a:endParaRPr lang="ar-SA" sz="7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08CCCB-978A-D4D8-1C9F-24AD78642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" y="-142875"/>
            <a:ext cx="3862388" cy="3862388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CB53B32-4C34-DD92-9B03-DC2EB2F4F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458400"/>
            <a:ext cx="38393688" cy="11176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425"/>
              </a:spcBef>
              <a:spcAft>
                <a:spcPts val="850"/>
              </a:spcAft>
            </a:pP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2026 Conference on </a:t>
            </a:r>
            <a:r>
              <a:rPr lang="en-US" sz="4800" b="1" dirty="0">
                <a:solidFill>
                  <a:schemeClr val="bg1"/>
                </a:solidFill>
                <a:ea typeface="宋体" panose="02010600030101010101" pitchFamily="2" charset="-122"/>
              </a:rPr>
              <a:t>Sustainable Energy &amp; Empowering the Future</a:t>
            </a: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4800" b="1" dirty="0" err="1">
                <a:solidFill>
                  <a:schemeClr val="bg1"/>
                </a:solidFill>
                <a:ea typeface="宋体" panose="02010600030101010101" pitchFamily="2" charset="-122"/>
              </a:rPr>
              <a:t>Hafr</a:t>
            </a: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 Al Batin, KSA, 21-22 January 2026</a:t>
            </a:r>
            <a:endParaRPr lang="en-GB" altLang="zh-CN" sz="4800" b="1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31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>
            <a:extLst>
              <a:ext uri="{FF2B5EF4-FFF2-40B4-BE49-F238E27FC236}">
                <a16:creationId xmlns:a16="http://schemas.microsoft.com/office/drawing/2014/main" id="{3BC3841C-18EC-5CEF-D757-8ECC99ED5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38393688" cy="43322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60020" tIns="80010" rIns="160020" bIns="80010" anchor="ctr"/>
          <a:lstStyle/>
          <a:p>
            <a:pPr algn="ctr" defTabSz="4389438">
              <a:defRPr/>
            </a:pPr>
            <a:r>
              <a:rPr lang="en-US" sz="72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              </a:t>
            </a:r>
            <a:r>
              <a:rPr lang="en-US" altLang="zh-CN" sz="7500" b="1" dirty="0">
                <a:solidFill>
                  <a:schemeClr val="bg1"/>
                </a:solidFill>
                <a:ea typeface="宋体" panose="02010600030101010101" pitchFamily="2" charset="-122"/>
              </a:rPr>
              <a:t>The Title of the Poster in SEEF International Conference on </a:t>
            </a:r>
            <a:r>
              <a:rPr lang="en-US" sz="7500" b="1" dirty="0">
                <a:solidFill>
                  <a:schemeClr val="bg1"/>
                </a:solidFill>
                <a:ea typeface="宋体" panose="02010600030101010101" pitchFamily="2" charset="-122"/>
              </a:rPr>
              <a:t>Sustainable Energy &amp; Empowering the Future </a:t>
            </a:r>
            <a:r>
              <a:rPr lang="en-US" altLang="zh-CN" sz="7500" b="1" dirty="0">
                <a:solidFill>
                  <a:schemeClr val="bg1"/>
                </a:solidFill>
                <a:ea typeface="宋体" panose="02010600030101010101" pitchFamily="2" charset="-122"/>
              </a:rPr>
              <a:t>(75 point font, bold letters)</a:t>
            </a:r>
            <a:endParaRPr lang="en-US" sz="7500" b="1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  <a:p>
            <a:pPr algn="ctr">
              <a:spcBef>
                <a:spcPts val="3600"/>
              </a:spcBef>
            </a:pPr>
            <a:r>
              <a:rPr lang="en-GB" altLang="zh-CN" sz="4400" b="1" dirty="0">
                <a:solidFill>
                  <a:schemeClr val="bg1"/>
                </a:solidFill>
                <a:ea typeface="宋体" panose="02010600030101010101" pitchFamily="2" charset="-122"/>
              </a:rPr>
              <a:t>Names of the Authors (44 point font, bold letters, one line only)</a:t>
            </a:r>
          </a:p>
          <a:p>
            <a:pPr algn="ctr"/>
            <a:r>
              <a:rPr lang="en-GB" altLang="zh-CN" sz="4000" dirty="0">
                <a:solidFill>
                  <a:schemeClr val="bg1"/>
                </a:solidFill>
                <a:ea typeface="宋体" panose="02010600030101010101" pitchFamily="2" charset="-122"/>
              </a:rPr>
              <a:t>Authors’ Affiliation(s) (40 point font, one line only)</a:t>
            </a:r>
            <a:endParaRPr lang="en-US" altLang="zh-CN" sz="40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D683D7C4-E459-1D59-E005-4033B1847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458400"/>
            <a:ext cx="38393688" cy="1117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425"/>
              </a:spcBef>
              <a:spcAft>
                <a:spcPts val="850"/>
              </a:spcAft>
            </a:pP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2026 Conference on </a:t>
            </a:r>
            <a:r>
              <a:rPr lang="en-US" sz="4800" b="1" dirty="0">
                <a:solidFill>
                  <a:schemeClr val="bg1"/>
                </a:solidFill>
                <a:ea typeface="宋体" panose="02010600030101010101" pitchFamily="2" charset="-122"/>
              </a:rPr>
              <a:t>Sustainable Energy &amp; Empowering the Future</a:t>
            </a: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4800" b="1" dirty="0" err="1">
                <a:solidFill>
                  <a:schemeClr val="bg1"/>
                </a:solidFill>
                <a:ea typeface="宋体" panose="02010600030101010101" pitchFamily="2" charset="-122"/>
              </a:rPr>
              <a:t>Hafr</a:t>
            </a:r>
            <a:r>
              <a:rPr lang="en-US" altLang="zh-CN" sz="4800" b="1" dirty="0">
                <a:solidFill>
                  <a:schemeClr val="bg1"/>
                </a:solidFill>
                <a:ea typeface="宋体" panose="02010600030101010101" pitchFamily="2" charset="-122"/>
              </a:rPr>
              <a:t> Al Batin, KSA, 21-22 January 2026</a:t>
            </a:r>
            <a:endParaRPr lang="en-GB" altLang="zh-CN" sz="4800" b="1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061" name="Text Box 22">
            <a:extLst>
              <a:ext uri="{FF2B5EF4-FFF2-40B4-BE49-F238E27FC236}">
                <a16:creationId xmlns:a16="http://schemas.microsoft.com/office/drawing/2014/main" id="{143751F7-7AE0-2A87-3665-12553D0EF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1400" y="5856286"/>
            <a:ext cx="16891000" cy="1039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/>
              <a:t>Insert your own text here (Font size: 35 pt, Line spacing: 1.2).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</p:txBody>
      </p:sp>
      <p:sp>
        <p:nvSpPr>
          <p:cNvPr id="2062" name="Text Box 24">
            <a:extLst>
              <a:ext uri="{FF2B5EF4-FFF2-40B4-BE49-F238E27FC236}">
                <a16:creationId xmlns:a16="http://schemas.microsoft.com/office/drawing/2014/main" id="{217DC78E-FF5C-B60D-2B4A-737B61AA5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6013" y="24001413"/>
            <a:ext cx="16713200" cy="46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lvl1pPr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/>
              <a:t>Insert your own text here (Font size: 35 pt, Line spacing: 1.2).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</p:txBody>
      </p:sp>
      <p:sp>
        <p:nvSpPr>
          <p:cNvPr id="2063" name="Text Box 25">
            <a:extLst>
              <a:ext uri="{FF2B5EF4-FFF2-40B4-BE49-F238E27FC236}">
                <a16:creationId xmlns:a16="http://schemas.microsoft.com/office/drawing/2014/main" id="{F8CD335E-E546-7B46-7F69-B1BF8512A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45809" y="29794199"/>
            <a:ext cx="4651550" cy="3152735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60020" tIns="80010" rIns="160020" bIns="80010">
            <a:spAutoFit/>
          </a:bodyPr>
          <a:lstStyle>
            <a:lvl1pPr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endParaRPr lang="en-US" sz="3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6E7C40-6F44-CB93-4080-56A301EC5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" y="-142875"/>
            <a:ext cx="3862388" cy="3862388"/>
          </a:xfrm>
          <a:prstGeom prst="rect">
            <a:avLst/>
          </a:prstGeom>
        </p:spPr>
      </p:pic>
      <p:sp>
        <p:nvSpPr>
          <p:cNvPr id="8" name="Text Box 19">
            <a:extLst>
              <a:ext uri="{FF2B5EF4-FFF2-40B4-BE49-F238E27FC236}">
                <a16:creationId xmlns:a16="http://schemas.microsoft.com/office/drawing/2014/main" id="{56266DFB-565F-F9BE-357A-3D090132E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800" y="5936116"/>
            <a:ext cx="16535400" cy="9587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defPPr>
              <a:defRPr lang="en-US"/>
            </a:defPPr>
            <a:lvl1pPr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742950" indent="-28575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11430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6002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20574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5146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9718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4290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8862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/>
              <a:t>Insert your own text here (Font size: 35 pt, Line spacing: 1.2).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361A08CE-B2CF-A9AF-9699-A48493A3D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6318185"/>
            <a:ext cx="16713200" cy="797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defPPr>
              <a:defRPr lang="en-US"/>
            </a:defPPr>
            <a:lvl1pPr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742950" indent="-28575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11430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6002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20574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5146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9718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4290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8862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/>
              <a:t>Insert your own text here (Font size: 35 pt, Line spacing: 1.2).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F9E457BC-ABFD-3209-8FA9-9D366B411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4020916"/>
            <a:ext cx="16179800" cy="1106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60020" tIns="80010" rIns="160020" bIns="80010">
            <a:spAutoFit/>
          </a:bodyPr>
          <a:lstStyle>
            <a:defPPr>
              <a:defRPr lang="en-US"/>
            </a:defPPr>
            <a:lvl1pPr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742950" indent="-28575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11430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6002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2057400" indent="-228600" algn="l" defTabSz="4389438" rtl="0" eaLnBrk="0" fontAlgn="base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5146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9718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4290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886200" indent="-228600" algn="l" defTabSz="4389438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/>
              <a:t>Insert your own text here (Font size: 35 pt, Line spacing: 1.2).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altLang="zh-CN" dirty="0"/>
              <a:t>More Figures and Tables are preferred for your poster to present your outstanding works in </a:t>
            </a:r>
            <a:r>
              <a:rPr lang="en-US" altLang="zh-CN" dirty="0"/>
              <a:t>SEEF 2006</a:t>
            </a:r>
            <a:r>
              <a:rPr lang="en-GB" altLang="zh-CN" dirty="0"/>
              <a:t>. 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/>
              <a:t>Try to make your figures with a white or transparent background to blend well with the poster.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/>
              <a:t>All elements in the figures and tables, such as lines, text, and symbols, should match the color of the text used in the poster template for consistency and readability.</a:t>
            </a:r>
          </a:p>
          <a:p>
            <a:endParaRPr lang="en-GB" altLang="zh-CN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  <a:p>
            <a:pPr eaLnBrk="1" hangingPunct="1">
              <a:spcBef>
                <a:spcPct val="50000"/>
              </a:spcBef>
              <a:defRPr/>
            </a:pPr>
            <a:endParaRPr lang="en-US" dirty="0"/>
          </a:p>
        </p:txBody>
      </p:sp>
      <p:sp>
        <p:nvSpPr>
          <p:cNvPr id="13" name="Rectangle 7563">
            <a:extLst>
              <a:ext uri="{FF2B5EF4-FFF2-40B4-BE49-F238E27FC236}">
                <a16:creationId xmlns:a16="http://schemas.microsoft.com/office/drawing/2014/main" id="{F6FD3BDB-27C2-DBAC-E2F8-CE2A98BF6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93014" y="16279868"/>
            <a:ext cx="10515600" cy="55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407" tIns="31638" rIns="64407" bIns="31638" anchor="b"/>
          <a:lstStyle>
            <a:lvl1pPr defTabSz="2224088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2224088">
              <a:spcBef>
                <a:spcPct val="20000"/>
              </a:spcBef>
              <a:buChar char="–"/>
              <a:defRPr sz="6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2224088">
              <a:spcBef>
                <a:spcPct val="20000"/>
              </a:spcBef>
              <a:buChar char="•"/>
              <a:defRPr sz="5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2224088">
              <a:spcBef>
                <a:spcPct val="20000"/>
              </a:spcBef>
              <a:buChar char="–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2224088">
              <a:spcBef>
                <a:spcPct val="20000"/>
              </a:spcBef>
              <a:buChar char="»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2224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2224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2224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2224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4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zh-CN" sz="3200" dirty="0">
                <a:latin typeface="Arial" charset="0"/>
                <a:ea typeface="ＭＳ Ｐゴシック" charset="0"/>
              </a:rPr>
              <a:t>Fig. 1. </a:t>
            </a:r>
            <a:r>
              <a:rPr lang="en-US" altLang="zh-CN" sz="3200" dirty="0" err="1">
                <a:latin typeface="Arial" charset="0"/>
                <a:ea typeface="ＭＳ Ｐゴシック" charset="0"/>
              </a:rPr>
              <a:t>Hafr</a:t>
            </a:r>
            <a:r>
              <a:rPr lang="en-US" altLang="zh-CN" sz="3200" dirty="0">
                <a:latin typeface="Arial" charset="0"/>
                <a:ea typeface="ＭＳ Ｐゴシック" charset="0"/>
              </a:rPr>
              <a:t> Al Batin University, KSA</a:t>
            </a:r>
            <a:r>
              <a:rPr lang="en-GB" altLang="zh-CN" sz="3200" dirty="0">
                <a:latin typeface="Arial" charset="0"/>
                <a:ea typeface="ＭＳ Ｐゴシック" charset="0"/>
              </a:rPr>
              <a:t>. (32 point font)</a:t>
            </a:r>
            <a:endParaRPr lang="en-US" altLang="zh-CN" sz="3200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E98D88C-2544-FC97-5E7A-0BC4633F22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41775"/>
              </p:ext>
            </p:extLst>
          </p:nvPr>
        </p:nvGraphicFramePr>
        <p:xfrm>
          <a:off x="19965991" y="18776871"/>
          <a:ext cx="13005595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1119">
                  <a:extLst>
                    <a:ext uri="{9D8B030D-6E8A-4147-A177-3AD203B41FA5}">
                      <a16:colId xmlns:a16="http://schemas.microsoft.com/office/drawing/2014/main" val="458597090"/>
                    </a:ext>
                  </a:extLst>
                </a:gridCol>
                <a:gridCol w="2601119">
                  <a:extLst>
                    <a:ext uri="{9D8B030D-6E8A-4147-A177-3AD203B41FA5}">
                      <a16:colId xmlns:a16="http://schemas.microsoft.com/office/drawing/2014/main" val="223600992"/>
                    </a:ext>
                  </a:extLst>
                </a:gridCol>
                <a:gridCol w="2601119">
                  <a:extLst>
                    <a:ext uri="{9D8B030D-6E8A-4147-A177-3AD203B41FA5}">
                      <a16:colId xmlns:a16="http://schemas.microsoft.com/office/drawing/2014/main" val="2692980082"/>
                    </a:ext>
                  </a:extLst>
                </a:gridCol>
                <a:gridCol w="2601119">
                  <a:extLst>
                    <a:ext uri="{9D8B030D-6E8A-4147-A177-3AD203B41FA5}">
                      <a16:colId xmlns:a16="http://schemas.microsoft.com/office/drawing/2014/main" val="2845662741"/>
                    </a:ext>
                  </a:extLst>
                </a:gridCol>
                <a:gridCol w="2601119">
                  <a:extLst>
                    <a:ext uri="{9D8B030D-6E8A-4147-A177-3AD203B41FA5}">
                      <a16:colId xmlns:a16="http://schemas.microsoft.com/office/drawing/2014/main" val="2750989865"/>
                    </a:ext>
                  </a:extLst>
                </a:gridCol>
              </a:tblGrid>
              <a:tr h="7815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Parameter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Typical Values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Material Behavior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Modeling Approach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Reference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918572"/>
                  </a:ext>
                </a:extLst>
              </a:tr>
              <a:tr h="2980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Compressive Strength (</a:t>
                      </a:r>
                      <a:r>
                        <a:rPr lang="en-US" sz="3000" kern="1200" dirty="0" err="1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f'c</a:t>
                      </a: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Compressive Strength (</a:t>
                      </a:r>
                      <a:r>
                        <a:rPr lang="en-US" sz="3000" kern="1200" dirty="0" err="1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f'c</a:t>
                      </a: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Compressive Strength (</a:t>
                      </a:r>
                      <a:r>
                        <a:rPr lang="en-US" sz="3000" kern="1200" dirty="0" err="1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f'c</a:t>
                      </a: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Compressive Strength (</a:t>
                      </a:r>
                      <a:r>
                        <a:rPr lang="en-US" sz="3000" kern="1200" dirty="0" err="1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f'c</a:t>
                      </a: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000" kern="1200" dirty="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+mn-cs"/>
                        </a:rPr>
                        <a:t>[1]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14248593"/>
                  </a:ext>
                </a:extLst>
              </a:tr>
              <a:tr h="559697"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004863"/>
                  </a:ext>
                </a:extLst>
              </a:tr>
              <a:tr h="559697"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7122057"/>
                  </a:ext>
                </a:extLst>
              </a:tr>
            </a:tbl>
          </a:graphicData>
        </a:graphic>
      </p:graphicFrame>
      <p:sp>
        <p:nvSpPr>
          <p:cNvPr id="19" name="Text Box 7305">
            <a:extLst>
              <a:ext uri="{FF2B5EF4-FFF2-40B4-BE49-F238E27FC236}">
                <a16:creationId xmlns:a16="http://schemas.microsoft.com/office/drawing/2014/main" id="{7AFCCC6D-6024-E3B4-30CD-8346B93E2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7391" y="18147580"/>
            <a:ext cx="8458200" cy="5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84" tIns="32542" rIns="65084" bIns="32542">
            <a:spAutoFit/>
          </a:bodyPr>
          <a:lstStyle>
            <a:lvl1pPr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3200" dirty="0">
                <a:latin typeface="Arial" charset="0"/>
                <a:ea typeface="ＭＳ Ｐゴシック" charset="0"/>
              </a:rPr>
              <a:t>Table I. </a:t>
            </a:r>
            <a:r>
              <a:rPr lang="en-GB" altLang="zh-CN" sz="3200" dirty="0">
                <a:latin typeface="Arial" charset="0"/>
                <a:ea typeface="ＭＳ Ｐゴシック" charset="0"/>
              </a:rPr>
              <a:t>Heading of the Table. (32 point font)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50272DB-8DC3-B4D9-2CB8-3BB64C98E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65991" y="7567629"/>
            <a:ext cx="12679818" cy="8437842"/>
          </a:xfrm>
          <a:prstGeom prst="rect">
            <a:avLst/>
          </a:prstGeom>
        </p:spPr>
      </p:pic>
      <p:sp>
        <p:nvSpPr>
          <p:cNvPr id="21" name="Text Box 7574">
            <a:extLst>
              <a:ext uri="{FF2B5EF4-FFF2-40B4-BE49-F238E27FC236}">
                <a16:creationId xmlns:a16="http://schemas.microsoft.com/office/drawing/2014/main" id="{EA7A2FBD-A1F9-D621-440D-F52A9D977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1400" y="34544037"/>
            <a:ext cx="15491052" cy="60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84" tIns="32542" rIns="65084" bIns="32542">
            <a:spAutoFit/>
          </a:bodyPr>
          <a:lstStyle>
            <a:lvl1pPr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6508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altLang="zh-CN" sz="3500" dirty="0">
                <a:latin typeface="Arial" charset="0"/>
                <a:ea typeface="ＭＳ Ｐゴシック" charset="0"/>
              </a:rPr>
              <a:t>Enter your acknowledgements or sponsors here.    (35 point font)</a:t>
            </a: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A1B9C9A7-36CF-8C50-D464-A0ECD0D51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609672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US" sz="6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Introduction </a:t>
            </a:r>
            <a:r>
              <a:rPr lang="en-US" altLang="zh-CN" sz="6000" b="1" dirty="0">
                <a:solidFill>
                  <a:schemeClr val="bg1"/>
                </a:solidFill>
                <a:ea typeface="宋体" panose="02010600030101010101" pitchFamily="2" charset="-122"/>
              </a:rPr>
              <a:t>(55 point font, bold letters)</a:t>
            </a:r>
            <a:r>
              <a:rPr lang="en-US" sz="6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4CD03549-9012-E4DB-1734-433D81669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1" y="15087600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US" sz="56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Objectives </a:t>
            </a:r>
            <a:r>
              <a:rPr lang="en-US" altLang="zh-CN" sz="6000" b="1" dirty="0">
                <a:solidFill>
                  <a:schemeClr val="bg1"/>
                </a:solidFill>
                <a:ea typeface="宋体" panose="02010600030101010101" pitchFamily="2" charset="-122"/>
              </a:rPr>
              <a:t>(55 point font, bold letters)</a:t>
            </a:r>
            <a:r>
              <a:rPr lang="en-US" sz="60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</a:t>
            </a:r>
            <a:endParaRPr lang="en-US" sz="5600" b="1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17E9C410-D2E3-6046-58B8-CBBF6A07B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5800" y="4648200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 rtl="1">
              <a:defRPr/>
            </a:pP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Results </a:t>
            </a:r>
            <a:r>
              <a:rPr lang="en-US" altLang="zh-CN" sz="5400" b="1" dirty="0">
                <a:solidFill>
                  <a:schemeClr val="bg1"/>
                </a:solidFill>
                <a:ea typeface="宋体" panose="02010600030101010101" pitchFamily="2" charset="-122"/>
              </a:rPr>
              <a:t>(55 point font, bold letters)</a:t>
            </a: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42929108-02FB-2064-B534-9F577D63C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1" y="22703745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Methods </a:t>
            </a:r>
            <a:r>
              <a:rPr lang="en-US" altLang="zh-CN" sz="5400" b="1" dirty="0">
                <a:solidFill>
                  <a:schemeClr val="bg1"/>
                </a:solidFill>
                <a:ea typeface="宋体" panose="02010600030101010101" pitchFamily="2" charset="-122"/>
              </a:rPr>
              <a:t>(55 point font, bold letters)</a:t>
            </a: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13C6AA4A-7988-CA7A-75B5-C5237CC17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0244" y="22672589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Conclusion </a:t>
            </a:r>
            <a:r>
              <a:rPr lang="en-US" altLang="zh-CN" sz="5400" b="1" dirty="0">
                <a:solidFill>
                  <a:schemeClr val="bg1"/>
                </a:solidFill>
                <a:ea typeface="宋体" panose="02010600030101010101" pitchFamily="2" charset="-122"/>
              </a:rPr>
              <a:t>(55 point font, bold letters)</a:t>
            </a: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37609915-F857-D11C-AAFC-30DBC1101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5809" y="28820124"/>
            <a:ext cx="461599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US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References </a:t>
            </a: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8956008B-3C69-57D0-E7BE-0B6A5FC3C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55644" y="33288286"/>
            <a:ext cx="17602200" cy="914400"/>
          </a:xfrm>
          <a:prstGeom prst="snipRound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60020" tIns="80010" rIns="160020" bIns="80010" anchor="ctr"/>
          <a:lstStyle>
            <a:defPPr>
              <a:defRPr kern="1200"/>
            </a:defPPr>
          </a:lstStyle>
          <a:p>
            <a:pPr algn="ctr" defTabSz="4389438">
              <a:defRPr/>
            </a:pPr>
            <a:r>
              <a:rPr lang="en-GB" altLang="zh-CN" sz="5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Acknowledgements (Optional) </a:t>
            </a:r>
            <a:endParaRPr lang="en-US" sz="5400" b="1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CC19392A-BAAC-F788-CBE1-5B9EA0004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6013" y="29065513"/>
            <a:ext cx="11675699" cy="123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60020" tIns="80010" rIns="160020" bIns="80010">
            <a:spAutoFit/>
          </a:bodyPr>
          <a:lstStyle>
            <a:lvl1pPr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389438" eaLnBrk="0" hangingPunct="0"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dirty="0"/>
              <a:t>References (Optional): Add a QR code to link to the full list of references.</a:t>
            </a:r>
          </a:p>
        </p:txBody>
      </p:sp>
      <p:pic>
        <p:nvPicPr>
          <p:cNvPr id="23" name="Picture 2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0CC2885-FACF-0CFB-8F7C-2B2DA6FD1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3005"/>
          <a:stretch>
            <a:fillRect/>
          </a:stretch>
        </p:blipFill>
        <p:spPr>
          <a:xfrm>
            <a:off x="33591704" y="29864395"/>
            <a:ext cx="3125066" cy="30859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EC6B02FCAC084BA87E02D4EF1FEC74" ma:contentTypeVersion="18" ma:contentTypeDescription="Create a new document." ma:contentTypeScope="" ma:versionID="3d8f8648cbdd3203fee6ffc78bb60cc9">
  <xsd:schema xmlns:xsd="http://www.w3.org/2001/XMLSchema" xmlns:xs="http://www.w3.org/2001/XMLSchema" xmlns:p="http://schemas.microsoft.com/office/2006/metadata/properties" xmlns:ns3="023bc918-b35b-418a-8150-dcb40542cf09" xmlns:ns4="11f70bb2-aba6-48e5-8c42-e578e056ab89" targetNamespace="http://schemas.microsoft.com/office/2006/metadata/properties" ma:root="true" ma:fieldsID="c22c7a006a3b6b5951f34c0269dc88dd" ns3:_="" ns4:_="">
    <xsd:import namespace="023bc918-b35b-418a-8150-dcb40542cf09"/>
    <xsd:import namespace="11f70bb2-aba6-48e5-8c42-e578e056ab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bc918-b35b-418a-8150-dcb40542c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f70bb2-aba6-48e5-8c42-e578e056ab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23bc918-b35b-418a-8150-dcb40542cf0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FF76B-15E6-40FD-90C6-E3B812197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3bc918-b35b-418a-8150-dcb40542cf09"/>
    <ds:schemaRef ds:uri="11f70bb2-aba6-48e5-8c42-e578e056ab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CC8AEC-DC54-4185-A776-9CECB2A9DCD9}">
  <ds:schemaRefs>
    <ds:schemaRef ds:uri="http://purl.org/dc/terms/"/>
    <ds:schemaRef ds:uri="http://purl.org/dc/dcmitype/"/>
    <ds:schemaRef ds:uri="023bc918-b35b-418a-8150-dcb40542cf09"/>
    <ds:schemaRef ds:uri="http://purl.org/dc/elements/1.1/"/>
    <ds:schemaRef ds:uri="http://www.w3.org/XML/1998/namespace"/>
    <ds:schemaRef ds:uri="11f70bb2-aba6-48e5-8c42-e578e056ab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00F5119-7F91-4FAE-B143-500E19714D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563</Words>
  <Application>Microsoft Office PowerPoint</Application>
  <PresentationFormat>Custom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宋体</vt:lpstr>
      <vt:lpstr>Arial</vt:lpstr>
      <vt:lpstr>Wingdings</vt:lpstr>
      <vt:lpstr>Default Design</vt:lpstr>
      <vt:lpstr>Poster Presenter Responsibilities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This is a free template from MakeSigns.com to help you create the perfect scientific poster.</dc:description>
  <cp:lastModifiedBy>Dr.Dalal Alshammari</cp:lastModifiedBy>
  <cp:revision>26</cp:revision>
  <dcterms:created xsi:type="dcterms:W3CDTF">2004-07-27T20:30:49Z</dcterms:created>
  <dcterms:modified xsi:type="dcterms:W3CDTF">2025-12-05T11:10:47Z</dcterms:modified>
  <cp:category>scientific poster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0x01010026EC6B02FCAC084BA87E02D4EF1FEC74</vt:lpwstr>
  </property>
</Properties>
</file>